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363FA-138F-4808-A245-D64BA427B3F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E550-ED9C-4A5E-A52A-144D77214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E550-ED9C-4A5E-A52A-144D772142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задержание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 наружных половых органов выступает красный или серо-красный тяж.</a:t>
            </a:r>
          </a:p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полном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диагноз ставят  на основании данных вагинального исследования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E550-ED9C-4A5E-A52A-144D772142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2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Острое общее заболевание, вызываемое бактериальной маточной инфекцией и возникающее обычно в течение первых десяти дней после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отела. Клинические признаки: коричневые водянистые выделения и, как правило, гипертермия. В особо тяжелых случаях: снижение удоев, вялость, отсутствие аппетита, учащенное сердцебиение и, впоследствии, вероятное обезвоживание.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E550-ED9C-4A5E-A52A-144D772142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6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8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0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7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1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1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1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2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2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9BBE448-EB7E-4636-B57D-15F364961C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A36E1B6-62D2-461B-A253-1AFE3CCC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11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AF15D3-4608-4A3F-945C-8C6647641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25" y="0"/>
            <a:ext cx="3032775" cy="220836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E34DE5-5C47-47F9-824A-8BC65C02623E}"/>
              </a:ext>
            </a:extLst>
          </p:cNvPr>
          <p:cNvSpPr/>
          <p:nvPr/>
        </p:nvSpPr>
        <p:spPr>
          <a:xfrm>
            <a:off x="282550" y="2072481"/>
            <a:ext cx="116269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Задержание последа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B11B5C-4E80-452B-ACD3-617B525186A5}"/>
              </a:ext>
            </a:extLst>
          </p:cNvPr>
          <p:cNvSpPr/>
          <p:nvPr/>
        </p:nvSpPr>
        <p:spPr>
          <a:xfrm>
            <a:off x="478930" y="4442906"/>
            <a:ext cx="38549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Хабаровская районная станция по борьбе с болезнями животных</a:t>
            </a:r>
          </a:p>
          <a:p>
            <a:pPr algn="ctr" fontAlgn="base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Главный ветеринарный врач:</a:t>
            </a:r>
          </a:p>
          <a:p>
            <a:pPr algn="ctr" fontAlgn="base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Радченко Елена Николаевна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CC25A-B089-4CE4-A3FF-737A5349D34C}"/>
              </a:ext>
            </a:extLst>
          </p:cNvPr>
          <p:cNvSpPr/>
          <p:nvPr/>
        </p:nvSpPr>
        <p:spPr>
          <a:xfrm>
            <a:off x="7436101" y="4442906"/>
            <a:ext cx="4105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АНО «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Хабаровскплемсервис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»»</a:t>
            </a:r>
          </a:p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Ветеринарный врач отдела воспроизводства:</a:t>
            </a:r>
          </a:p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Мельницкая Валентина Олеговна </a:t>
            </a:r>
          </a:p>
        </p:txBody>
      </p:sp>
    </p:spTree>
    <p:extLst>
      <p:ext uri="{BB962C8B-B14F-4D97-AF65-F5344CB8AC3E}">
        <p14:creationId xmlns:p14="http://schemas.microsoft.com/office/powerpoint/2010/main" val="398439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-33-fig2.jpg">
            <a:extLst>
              <a:ext uri="{FF2B5EF4-FFF2-40B4-BE49-F238E27FC236}">
                <a16:creationId xmlns:a16="http://schemas.microsoft.com/office/drawing/2014/main" id="{A1525FBD-6CBC-41BA-B9A5-1E041223E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62" y="954157"/>
            <a:ext cx="6372225" cy="53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F44A75-1FCC-4555-9A65-82837A27BE3F}"/>
              </a:ext>
            </a:extLst>
          </p:cNvPr>
          <p:cNvSpPr/>
          <p:nvPr/>
        </p:nvSpPr>
        <p:spPr>
          <a:xfrm>
            <a:off x="440874" y="1363548"/>
            <a:ext cx="5221356" cy="511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Определенные части могут лежать глубоко и не доступны для удаления. Удаление последа вручную может травмировать матку и затормозить возвращение коровы в нормальное репродуктивное состояние. Представляется, что оптимальным вариантом было бы естественное отторжение плаценты или аккуратное удаление ее из матки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через 7-10 дней после отела.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2B2031-F669-4050-9A39-29AE65B5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221578" y="30572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0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49E2B5-4D82-43AD-B82A-F8D022977230}"/>
              </a:ext>
            </a:extLst>
          </p:cNvPr>
          <p:cNvSpPr/>
          <p:nvPr/>
        </p:nvSpPr>
        <p:spPr>
          <a:xfrm>
            <a:off x="1735812" y="1056342"/>
            <a:ext cx="99696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Повышение тонуса и сократительной функции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миометрия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обеспечивающих быстрое и полное отделение последа;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Предупреждение загрязнения матки микрофлорой и развития воспалительного процесса;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Стимулирование защитных сил больного животного;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Применение препаратов, повышающих сократительную способность матки (гормональных,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нейротропных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случае повышения температуры тела целесообразно применить антибиотики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Для возбуждения связи между плацентами можно вводить ферментативные препараты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Ранее чем через 24 часов после рождения теленка отделять послед не рекомендуется.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694B75-BE46-4769-A7C3-836784B9513E}"/>
              </a:ext>
            </a:extLst>
          </p:cNvPr>
          <p:cNvSpPr/>
          <p:nvPr/>
        </p:nvSpPr>
        <p:spPr>
          <a:xfrm>
            <a:off x="0" y="190500"/>
            <a:ext cx="12192000" cy="992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Консервативный метод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D3940F-54EC-4020-B4D7-7255ED2FF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64429" y="94936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5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B6CA49-94C8-4251-935C-ECAEA2F6383E}"/>
              </a:ext>
            </a:extLst>
          </p:cNvPr>
          <p:cNvSpPr txBox="1"/>
          <p:nvPr/>
        </p:nvSpPr>
        <p:spPr>
          <a:xfrm>
            <a:off x="1946483" y="432087"/>
            <a:ext cx="8299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8761E4-F7DD-4833-8447-F3014994727A}"/>
              </a:ext>
            </a:extLst>
          </p:cNvPr>
          <p:cNvSpPr/>
          <p:nvPr/>
        </p:nvSpPr>
        <p:spPr>
          <a:xfrm>
            <a:off x="1676399" y="2544597"/>
            <a:ext cx="9616912" cy="280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0" dirty="0">
                <a:solidFill>
                  <a:schemeClr val="tx2">
                    <a:lumMod val="10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Строиться на предупреждении атонии матки и сращения ворсинок хориона с маточными </a:t>
            </a:r>
            <a:r>
              <a:rPr lang="ru-RU" sz="2000" b="1" i="0" dirty="0" err="1">
                <a:solidFill>
                  <a:schemeClr val="tx2">
                    <a:lumMod val="10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корункулами</a:t>
            </a:r>
            <a:r>
              <a:rPr lang="ru-RU" sz="2000" b="1" i="0" dirty="0">
                <a:solidFill>
                  <a:schemeClr val="tx2">
                    <a:lumMod val="10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. Для чего животные должны получать полноценное сбалансированное по питательным веществам рацион кормления. Регулярный активный моцион, проводить правильный своевременный запуск сухостойных коров, проводить мероприятия направленные на предупреждение абортов.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45776-070B-4E9F-8130-0C63F7706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26328" y="13534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8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BB1CA5-DA15-4255-B2B7-87505A4C04BA}"/>
              </a:ext>
            </a:extLst>
          </p:cNvPr>
          <p:cNvSpPr/>
          <p:nvPr/>
        </p:nvSpPr>
        <p:spPr>
          <a:xfrm>
            <a:off x="7980707" y="193260"/>
            <a:ext cx="4211293" cy="351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Во время стельности: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Добавить витамин E и селен;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2.Соблюдать соотношение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     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P - 1.5: 1.0;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3. Своевременное запуск.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Во время отела: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Правильный режим в родовом отделении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2.Своевременная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родовспоможения.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5C5F6E-C1DA-4F72-BC3C-A42F0EACC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5" y="526772"/>
            <a:ext cx="7143750" cy="5804453"/>
          </a:xfrm>
          <a:prstGeom prst="rect">
            <a:avLst/>
          </a:prstGeom>
        </p:spPr>
      </p:pic>
      <p:pic>
        <p:nvPicPr>
          <p:cNvPr id="7" name="Picture 10" descr="http://poradum.com/wp-content/uploads/2016/05/0356643643bbdf5ef5d0d56742a691c7.jpeg">
            <a:extLst>
              <a:ext uri="{FF2B5EF4-FFF2-40B4-BE49-F238E27FC236}">
                <a16:creationId xmlns:a16="http://schemas.microsoft.com/office/drawing/2014/main" id="{70D99CFB-38DD-4328-BA61-6FD5450D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73" y="3714552"/>
            <a:ext cx="3472070" cy="263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892A2D-4ECD-438A-A6D6-40E1E0F13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83478" y="-36104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7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77DB9F-9236-425E-BCFF-DA3ABE5EBE5D}"/>
              </a:ext>
            </a:extLst>
          </p:cNvPr>
          <p:cNvSpPr/>
          <p:nvPr/>
        </p:nvSpPr>
        <p:spPr>
          <a:xfrm>
            <a:off x="1946877" y="31317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7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9DD4E0-130C-4A3C-8EC4-F0D058197236}"/>
              </a:ext>
            </a:extLst>
          </p:cNvPr>
          <p:cNvSpPr/>
          <p:nvPr/>
        </p:nvSpPr>
        <p:spPr>
          <a:xfrm>
            <a:off x="853736" y="2691775"/>
            <a:ext cx="10484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Стимулирование защитных сил больного животного;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Применение препаратов, повышающих сократительную способность матки (гормональных,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нейротропных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Подавление внутриматочной микрофлоры при помощи антимикробных препаратов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BF0BD9-7643-4D4D-8A38-2690BB371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26328" y="13534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43575E-13D5-45FD-A115-0118FCBD298A}"/>
              </a:ext>
            </a:extLst>
          </p:cNvPr>
          <p:cNvSpPr/>
          <p:nvPr/>
        </p:nvSpPr>
        <p:spPr>
          <a:xfrm>
            <a:off x="2722990" y="207425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защитных сил больного животного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s://avatars.mds.yandex.net/get-marketpic/224162/market_uuw8ajGzxU9TcVI9DjrF5w/orig">
            <a:extLst>
              <a:ext uri="{FF2B5EF4-FFF2-40B4-BE49-F238E27FC236}">
                <a16:creationId xmlns:a16="http://schemas.microsoft.com/office/drawing/2014/main" id="{60A65531-7B2A-48E8-8C97-CFD05646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4" y="1807832"/>
            <a:ext cx="239946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molsib.com/images/%D0%A2%D0%B5%D1%82%D1%80%D0%B0%D0%B2%D0%B8%D1%82%D0%B0%D0%BC.jpg">
            <a:extLst>
              <a:ext uri="{FF2B5EF4-FFF2-40B4-BE49-F238E27FC236}">
                <a16:creationId xmlns:a16="http://schemas.microsoft.com/office/drawing/2014/main" id="{2BC11C98-5C44-4874-800B-226D7209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6" y="1807832"/>
            <a:ext cx="2709080" cy="27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ppovet.ru/upload/iblock/b66/b66f42acc509e3d03ef4f0c8ca6a726b.jpg">
            <a:extLst>
              <a:ext uri="{FF2B5EF4-FFF2-40B4-BE49-F238E27FC236}">
                <a16:creationId xmlns:a16="http://schemas.microsoft.com/office/drawing/2014/main" id="{AB46004C-823D-4E5F-A7EB-4FC89E8A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554" y="1807832"/>
            <a:ext cx="1510106" cy="21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zookrai.com/image/cache/catalog/products/60081fbc5645c5ab1aed414141869bdc-800x800.jpg">
            <a:extLst>
              <a:ext uri="{FF2B5EF4-FFF2-40B4-BE49-F238E27FC236}">
                <a16:creationId xmlns:a16="http://schemas.microsoft.com/office/drawing/2014/main" id="{4D6ECE96-897A-465C-B133-BF5B320C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31" y="3711604"/>
            <a:ext cx="295232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lacentol.ru/uploads/pdie.jpg">
            <a:extLst>
              <a:ext uri="{FF2B5EF4-FFF2-40B4-BE49-F238E27FC236}">
                <a16:creationId xmlns:a16="http://schemas.microsoft.com/office/drawing/2014/main" id="{19536ED7-3A02-47CB-BD12-87B5D315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56" y="3837755"/>
            <a:ext cx="3029129" cy="28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779414-0F35-4106-A71B-F80D5FBE1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60309" y="23982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C86E86-A57E-459A-8280-72C59FBE459D}"/>
              </a:ext>
            </a:extLst>
          </p:cNvPr>
          <p:cNvSpPr/>
          <p:nvPr/>
        </p:nvSpPr>
        <p:spPr>
          <a:xfrm>
            <a:off x="1181100" y="252825"/>
            <a:ext cx="10801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сократительной способности матки</a:t>
            </a:r>
          </a:p>
        </p:txBody>
      </p:sp>
      <p:pic>
        <p:nvPicPr>
          <p:cNvPr id="5" name="Picture 2" descr="https://www.farmmed.ru/content/catalog/images/5a960c.jpg">
            <a:extLst>
              <a:ext uri="{FF2B5EF4-FFF2-40B4-BE49-F238E27FC236}">
                <a16:creationId xmlns:a16="http://schemas.microsoft.com/office/drawing/2014/main" id="{1478441D-36A3-4C58-B2A8-6F346811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5" y="1587825"/>
            <a:ext cx="2549278" cy="305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vettorg.net/files/03_oksilat.jpg">
            <a:extLst>
              <a:ext uri="{FF2B5EF4-FFF2-40B4-BE49-F238E27FC236}">
                <a16:creationId xmlns:a16="http://schemas.microsoft.com/office/drawing/2014/main" id="{A57076F2-F077-4067-93E1-3A643CA1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62" y="1699375"/>
            <a:ext cx="3508320" cy="24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C93DAE3C-E281-40AD-9C34-6B1211361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17746"/>
          <a:stretch/>
        </p:blipFill>
        <p:spPr bwMode="auto">
          <a:xfrm>
            <a:off x="9311685" y="1651235"/>
            <a:ext cx="2357121" cy="238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molsib.com/images/%D0%A3%D1%82%D0%B5%D1%80%D0%BE%D1%81%D1%82%D0%B8%D0%BC.jpg">
            <a:extLst>
              <a:ext uri="{FF2B5EF4-FFF2-40B4-BE49-F238E27FC236}">
                <a16:creationId xmlns:a16="http://schemas.microsoft.com/office/drawing/2014/main" id="{8E987A81-723C-47E4-BF35-960EC346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27" y="3852892"/>
            <a:ext cx="2787413" cy="27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2.rozetka.ua/goods/6876517/apteka911_46258_images_6876517126.jpg">
            <a:extLst>
              <a:ext uri="{FF2B5EF4-FFF2-40B4-BE49-F238E27FC236}">
                <a16:creationId xmlns:a16="http://schemas.microsoft.com/office/drawing/2014/main" id="{EE549CCB-FD02-4862-83C7-49BF7537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81" y="394275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21F2EF-7E3E-4110-A84E-B34B2284C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26328" y="13534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577E7-A515-4E88-BB30-FD28CBC1F7C7}"/>
              </a:ext>
            </a:extLst>
          </p:cNvPr>
          <p:cNvSpPr/>
          <p:nvPr/>
        </p:nvSpPr>
        <p:spPr>
          <a:xfrm>
            <a:off x="2840843" y="207425"/>
            <a:ext cx="86023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Подавление внутриматочной</a:t>
            </a:r>
          </a:p>
          <a:p>
            <a:pPr algn="ctr"/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микрофлоры</a:t>
            </a:r>
          </a:p>
        </p:txBody>
      </p:sp>
      <p:pic>
        <p:nvPicPr>
          <p:cNvPr id="7" name="Picture 4" descr="https://im0-tub-ru.yandex.net/i?id=50fe48cf9044787bd34081729f6228e4-l&amp;n=13">
            <a:extLst>
              <a:ext uri="{FF2B5EF4-FFF2-40B4-BE49-F238E27FC236}">
                <a16:creationId xmlns:a16="http://schemas.microsoft.com/office/drawing/2014/main" id="{19682385-31E3-465C-8B28-595C1D94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13" y="4045158"/>
            <a:ext cx="2947588" cy="28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7F55AF-5241-4187-95C9-0CA3FE8F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" y="1489725"/>
            <a:ext cx="2498558" cy="29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D167B4-D7FD-4564-8A40-0EF2B8DEF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99" y="1652450"/>
            <a:ext cx="3758050" cy="29452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6A19A8-D8BA-414B-907C-551BE3E87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58" y="1774865"/>
            <a:ext cx="3202907" cy="28228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9624899-2330-4175-AFAC-51CFAAA03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18" y="4149828"/>
            <a:ext cx="2708171" cy="27081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8F76EF-2A44-4AD4-8CFD-1713CC55A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26328" y="13534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70EF4E-EE7D-446D-8DD8-8669099C11C7}"/>
              </a:ext>
            </a:extLst>
          </p:cNvPr>
          <p:cNvSpPr txBox="1"/>
          <p:nvPr/>
        </p:nvSpPr>
        <p:spPr>
          <a:xfrm>
            <a:off x="2698958" y="376702"/>
            <a:ext cx="8299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матки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DA2A83-205F-44B4-8AB8-00B12FCCDD6E}"/>
              </a:ext>
            </a:extLst>
          </p:cNvPr>
          <p:cNvSpPr/>
          <p:nvPr/>
        </p:nvSpPr>
        <p:spPr>
          <a:xfrm>
            <a:off x="648475" y="2565292"/>
            <a:ext cx="10720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Эндометрит  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— это воспаление слизистой оболочки матки.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FB1996-3656-4FE5-87D0-21BCA306E246}"/>
              </a:ext>
            </a:extLst>
          </p:cNvPr>
          <p:cNvSpPr/>
          <p:nvPr/>
        </p:nvSpPr>
        <p:spPr>
          <a:xfrm>
            <a:off x="648476" y="3514462"/>
            <a:ext cx="10720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Миометрит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    — это воспаление мышечной оболочки матки.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B21125-FD20-4E9E-92FA-40A448980702}"/>
              </a:ext>
            </a:extLst>
          </p:cNvPr>
          <p:cNvSpPr/>
          <p:nvPr/>
        </p:nvSpPr>
        <p:spPr>
          <a:xfrm>
            <a:off x="635339" y="4489472"/>
            <a:ext cx="106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Периметрит 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— это воспаление серозной оболочки матки.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E55F68-C658-4033-9F04-7E244B4F1CCB}"/>
              </a:ext>
            </a:extLst>
          </p:cNvPr>
          <p:cNvSpPr/>
          <p:nvPr/>
        </p:nvSpPr>
        <p:spPr>
          <a:xfrm>
            <a:off x="575806" y="5416074"/>
            <a:ext cx="8181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Параметрит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– маточные связки и окружающие матку </a:t>
            </a:r>
          </a:p>
          <a:p>
            <a:pPr algn="just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соединительно-тканная клетчатка.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BA1353-B675-4CF2-A481-C866B216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26328" y="13534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4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CA939D-C669-4A37-AAFD-3DB69FB8DF14}"/>
              </a:ext>
            </a:extLst>
          </p:cNvPr>
          <p:cNvSpPr/>
          <p:nvPr/>
        </p:nvSpPr>
        <p:spPr>
          <a:xfrm>
            <a:off x="3900077" y="655896"/>
            <a:ext cx="7410074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Послеродовые метриты зачастую возникают при задержании последа, патологических родах (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дистоции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), мертворождении или рождении близнецов.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мертворожденный плод, многоплодная стельность,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дистоция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кесарево сечение;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задержание последа;</a:t>
            </a:r>
          </a:p>
          <a:p>
            <a:pPr algn="just">
              <a:lnSpc>
                <a:spcPct val="150000"/>
              </a:lnSpc>
            </a:pP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субинволюция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матки.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234FDB-85D0-480D-9F4A-0BC52667E258}"/>
              </a:ext>
            </a:extLst>
          </p:cNvPr>
          <p:cNvSpPr/>
          <p:nvPr/>
        </p:nvSpPr>
        <p:spPr>
          <a:xfrm>
            <a:off x="3900077" y="3507875"/>
            <a:ext cx="7907224" cy="336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2.   Нарушение баланса между патогенными факторами и иммунитетом: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нейтрофильная дисфункция;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тип бактериальной флоры в полости матки;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введение прогестерона или глюкокортикоидов, раннее образование желтого тела;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гигиенические условия содержания; стойла для отела могут представлять меньшую важность.</a:t>
            </a:r>
          </a:p>
        </p:txBody>
      </p:sp>
      <p:pic>
        <p:nvPicPr>
          <p:cNvPr id="8" name="Picture 2" descr="http://ruda4nik.ru/foto/mastit-u-korov-i-drugie-rasprostranennye-bolezni-lechenie-bez-poter-9.jpg">
            <a:extLst>
              <a:ext uri="{FF2B5EF4-FFF2-40B4-BE49-F238E27FC236}">
                <a16:creationId xmlns:a16="http://schemas.microsoft.com/office/drawing/2014/main" id="{315E67E6-B0AE-4136-8F37-4FEE8A232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" b="35245"/>
          <a:stretch/>
        </p:blipFill>
        <p:spPr bwMode="auto">
          <a:xfrm>
            <a:off x="384699" y="1126841"/>
            <a:ext cx="3223733" cy="257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fermers.ru/sites/default/files/Endometrit/%D0%AD%D0%BD%D0%B4%D0%BE%D0%BC%D0%B5%D1%82%D1%80%D0%B8%D1%82-4.jpg">
            <a:extLst>
              <a:ext uri="{FF2B5EF4-FFF2-40B4-BE49-F238E27FC236}">
                <a16:creationId xmlns:a16="http://schemas.microsoft.com/office/drawing/2014/main" id="{AC334A09-1E41-4455-9EAE-0CA8CF36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9" y="3991157"/>
            <a:ext cx="3223733" cy="25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1B1619-4DF3-401C-AFCA-DB691F511BA2}"/>
              </a:ext>
            </a:extLst>
          </p:cNvPr>
          <p:cNvSpPr/>
          <p:nvPr/>
        </p:nvSpPr>
        <p:spPr>
          <a:xfrm>
            <a:off x="0" y="0"/>
            <a:ext cx="12192000" cy="737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Эндометрит острый и подострый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92527C-83F5-49B8-BBBC-2E1117103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238339" y="40165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CAB76-92B1-4F6C-86D0-E2D35E10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46" y="674099"/>
            <a:ext cx="9277962" cy="55098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0B5781-C7B4-4453-B404-920EB472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6042">
            <a:off x="-165512" y="57150"/>
            <a:ext cx="240686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87585E-6242-45C2-AE11-864B5BBAF142}"/>
              </a:ext>
            </a:extLst>
          </p:cNvPr>
          <p:cNvSpPr/>
          <p:nvPr/>
        </p:nvSpPr>
        <p:spPr>
          <a:xfrm>
            <a:off x="872971" y="330535"/>
            <a:ext cx="5223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Эндометрит хронический</a:t>
            </a:r>
          </a:p>
        </p:txBody>
      </p:sp>
      <p:pic>
        <p:nvPicPr>
          <p:cNvPr id="5" name="Picture 4" descr="https://goferma.ru/wp-content/uploads/2018/01/Priznaki-endometrita-768x411.jpg">
            <a:extLst>
              <a:ext uri="{FF2B5EF4-FFF2-40B4-BE49-F238E27FC236}">
                <a16:creationId xmlns:a16="http://schemas.microsoft.com/office/drawing/2014/main" id="{96C46AE4-2F7B-4808-B8D2-877C3FCB7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4" t="223" b="-1"/>
          <a:stretch/>
        </p:blipFill>
        <p:spPr bwMode="auto">
          <a:xfrm>
            <a:off x="1546588" y="1912870"/>
            <a:ext cx="3166383" cy="23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BBBD3D-77F7-4BA8-8EAD-EEC242BC6865}"/>
              </a:ext>
            </a:extLst>
          </p:cNvPr>
          <p:cNvSpPr/>
          <p:nvPr/>
        </p:nvSpPr>
        <p:spPr>
          <a:xfrm>
            <a:off x="8057689" y="330535"/>
            <a:ext cx="3633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Эндометрит субклинический</a:t>
            </a:r>
          </a:p>
        </p:txBody>
      </p:sp>
      <p:pic>
        <p:nvPicPr>
          <p:cNvPr id="8" name="Picture 2" descr="http://akak.ru/steps/pictures/000/087/703_large.jpg">
            <a:extLst>
              <a:ext uri="{FF2B5EF4-FFF2-40B4-BE49-F238E27FC236}">
                <a16:creationId xmlns:a16="http://schemas.microsoft.com/office/drawing/2014/main" id="{4202E2D9-A2EA-457C-BC6A-09478A0F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34" y="1912870"/>
            <a:ext cx="3053919" cy="22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1BBAEA-D34A-4366-BA7F-4B85E0806C49}"/>
              </a:ext>
            </a:extLst>
          </p:cNvPr>
          <p:cNvSpPr/>
          <p:nvPr/>
        </p:nvSpPr>
        <p:spPr>
          <a:xfrm>
            <a:off x="562738" y="4372960"/>
            <a:ext cx="5588747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</a:rPr>
              <a:t>Хронический эндометрит — это длительно протекающее воспаление слизистой оболочки матки с образованием и выделением постоянно или только во время эструса катарального, гнойно-катарального или гнойного экссудата.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9D59B-ADE0-4399-BC16-CB8087573E57}"/>
              </a:ext>
            </a:extLst>
          </p:cNvPr>
          <p:cNvSpPr txBox="1"/>
          <p:nvPr/>
        </p:nvSpPr>
        <p:spPr>
          <a:xfrm>
            <a:off x="8506319" y="4372960"/>
            <a:ext cx="3685681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Многочисленные  осеменения животных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Выделения в период охоты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FBDE79-8EB7-43C2-8BD8-B0BFEF947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212053" y="135346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E3EF59-1945-4259-9FAB-502D81F58B57}"/>
              </a:ext>
            </a:extLst>
          </p:cNvPr>
          <p:cNvSpPr/>
          <p:nvPr/>
        </p:nvSpPr>
        <p:spPr>
          <a:xfrm>
            <a:off x="946234" y="921214"/>
            <a:ext cx="11009790" cy="585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Различают острый и хронический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миометрит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Как самостоятельное заболевание встречается весьма редко и обусловлено проникновением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микрофлоры с лимфой и кровью.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Чаще всего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миометрит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возникает по распространению, со слизистой оболочки при тяжелых формах эндометрита, реже с серозной. Акушерская травма слизистой оболочки при родовспоможении может служить причиной заболевания.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При острой форме течения воспалительного процесса на фоне эндометрита происходит инфильтрация экссудата в межмышечные соединительные прослойки и мышечные волокна. Мышечные волокна подвергаются дегенеративным изменениям и перерождаются. Матка на отдельных участках приобретает бугристость, они становятся плотными. В некоторых участках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миометрия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формируются абсцессы, которые инкапсулируются. 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После выздоровления мышечные волокна теряют свою эластичность, матка не может растягиваться. Поэтому у коров наблюдается привычный аборт на определенной стадии беременности.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B7A6D1-CB1D-4353-8161-3206668ACEA5}"/>
              </a:ext>
            </a:extLst>
          </p:cNvPr>
          <p:cNvSpPr/>
          <p:nvPr/>
        </p:nvSpPr>
        <p:spPr>
          <a:xfrm>
            <a:off x="0" y="78323"/>
            <a:ext cx="12192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err="1">
                <a:solidFill>
                  <a:schemeClr val="accent6">
                    <a:lumMod val="50000"/>
                  </a:schemeClr>
                </a:solidFill>
              </a:rPr>
              <a:t>Миометрит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103042-5F7D-48B0-A93B-27FE5D8C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73954" y="-4778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4C4B2B-DB2C-477C-AB7E-BB8762B4AC02}"/>
              </a:ext>
            </a:extLst>
          </p:cNvPr>
          <p:cNvSpPr/>
          <p:nvPr/>
        </p:nvSpPr>
        <p:spPr>
          <a:xfrm>
            <a:off x="2343400" y="265152"/>
            <a:ext cx="82990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Переметрит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156C51-EDA5-4D12-8430-DE818E28B3EF}"/>
              </a:ext>
            </a:extLst>
          </p:cNvPr>
          <p:cNvSpPr/>
          <p:nvPr/>
        </p:nvSpPr>
        <p:spPr>
          <a:xfrm>
            <a:off x="555687" y="2456562"/>
            <a:ext cx="5730813" cy="415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Воспаление серозной оболочки матки. Протекает в острой и хронической формах.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При снижении резистентности распространение воспалительного процесса с эндометрия на серозную оболочку, а также проникновение микрофлоры гемато-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лимфогенным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путем или при оофорите и цистите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</a:rPr>
              <a:t>.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endParaRPr lang="ru-RU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2" descr="ÐÐ¸Ð¾Ð¼ÐµÑÑÐ¸Ñ Ñ ÐºÐ¾ÑÐ¾Ð²">
            <a:extLst>
              <a:ext uri="{FF2B5EF4-FFF2-40B4-BE49-F238E27FC236}">
                <a16:creationId xmlns:a16="http://schemas.microsoft.com/office/drawing/2014/main" id="{FE1D7B3C-AF93-4404-BD67-3FD6DF7B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6"/>
          <a:stretch/>
        </p:blipFill>
        <p:spPr bwMode="auto">
          <a:xfrm>
            <a:off x="6956817" y="2456562"/>
            <a:ext cx="5155746" cy="35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E67B2B-CEB3-4558-A70A-1D995817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49995" y="140503"/>
            <a:ext cx="2302491" cy="1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nfermer.ru/wp-content/uploads/2018/06/1-1.jpg">
            <a:extLst>
              <a:ext uri="{FF2B5EF4-FFF2-40B4-BE49-F238E27FC236}">
                <a16:creationId xmlns:a16="http://schemas.microsoft.com/office/drawing/2014/main" id="{763E734A-643F-41CC-A70F-81FCFE7B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4" y="1353231"/>
            <a:ext cx="4518733" cy="36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75F493-B0EA-40BB-9D7C-EAB8A4FFA30D}"/>
              </a:ext>
            </a:extLst>
          </p:cNvPr>
          <p:cNvSpPr/>
          <p:nvPr/>
        </p:nvSpPr>
        <p:spPr>
          <a:xfrm>
            <a:off x="4851646" y="1112421"/>
            <a:ext cx="7069585" cy="415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Общее состояние животного сильно меняется. Резко снижается аппетит, продуктивность, появляется лихорадка и угнетение. Отмечается болезненность при мочеиспускании и дефекации, напряженность стенок живота. При ректальной диагностике обнаруживаются уплотнения клетчатки, окружающей влагалище, утолщение и бугристость широких маточных связок. Исследование причиняет болезненность животному и сопровождается спазмом прямой кишки. Подвижность матки ограничена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12AF99-4FF7-4A99-9ECD-471562177BC2}"/>
              </a:ext>
            </a:extLst>
          </p:cNvPr>
          <p:cNvSpPr/>
          <p:nvPr/>
        </p:nvSpPr>
        <p:spPr>
          <a:xfrm>
            <a:off x="270769" y="5013696"/>
            <a:ext cx="11748115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Неблагоприятный, так как могут развиться осложнения (перитонит,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септикопиемия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). Если процесс купировать, то в результате глубоких морфологических изменений животное утрачивает репродуктивную функцию. Редко наступает беременность однако она заканчивается привычным абортом. При лечении терапевтического эффекта не наступает, и животные остаются бесплодными.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986A9A-30F3-47D6-8353-E9F11C354C59}"/>
              </a:ext>
            </a:extLst>
          </p:cNvPr>
          <p:cNvSpPr/>
          <p:nvPr/>
        </p:nvSpPr>
        <p:spPr>
          <a:xfrm>
            <a:off x="0" y="182598"/>
            <a:ext cx="12192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Параметрит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69AFDC-5502-46EB-8E0D-630F09D28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239038" y="16923"/>
            <a:ext cx="2240376" cy="15907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DF8B26-A931-43F5-BC8A-DDC2E24C6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257892" y="54629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411BDA-00E5-4F03-A5BE-487EE2A4E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80" y="0"/>
            <a:ext cx="9620250" cy="676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0434E-D47B-4188-BD02-0BBF0CF2958F}"/>
              </a:ext>
            </a:extLst>
          </p:cNvPr>
          <p:cNvSpPr txBox="1"/>
          <p:nvPr/>
        </p:nvSpPr>
        <p:spPr>
          <a:xfrm>
            <a:off x="332343" y="5316199"/>
            <a:ext cx="118596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599E0F-EFE2-4CA6-9D3C-715625AF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1989" y="-383523"/>
            <a:ext cx="2700762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7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2576A7-CF55-4FF7-B072-65A12ACB9C2D}"/>
              </a:ext>
            </a:extLst>
          </p:cNvPr>
          <p:cNvSpPr/>
          <p:nvPr/>
        </p:nvSpPr>
        <p:spPr>
          <a:xfrm>
            <a:off x="1470581" y="437268"/>
            <a:ext cx="10617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Различают три формы задержания последа: полное, неполное и частичное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82C1B-626F-417F-A36F-BB8DA5F77B30}"/>
              </a:ext>
            </a:extLst>
          </p:cNvPr>
          <p:cNvSpPr/>
          <p:nvPr/>
        </p:nvSpPr>
        <p:spPr>
          <a:xfrm>
            <a:off x="662609" y="2551915"/>
            <a:ext cx="11281152" cy="373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Полное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 - задержание последа бывает примерно в 15% случаев и характеризуется сохранением связи сосудистой оболочки (хориона) с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карункулы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 обоих рогов матки. Из половой щели свисает только часть прозрачных оболочек (аллантоис и амнион).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Неполное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 - бывает чаще всего (около 76%), хорион задерживается только в роге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плодовмистилищи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. Из половой щели обычно свисает амнион, аллантоис и часть хориона темного цвета с наличием котиледонов.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Частичное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 - в рогу-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плодовмистилищи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 остаются отдельные участки плодовой части плаценты.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BCEFF-3A9A-4813-B79D-50AFB4C9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9434">
            <a:off x="-223326" y="87265"/>
            <a:ext cx="2356735" cy="17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5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41F052-9EEA-479F-B287-800D3B586E4F}"/>
              </a:ext>
            </a:extLst>
          </p:cNvPr>
          <p:cNvSpPr/>
          <p:nvPr/>
        </p:nvSpPr>
        <p:spPr>
          <a:xfrm>
            <a:off x="7498216" y="1085503"/>
            <a:ext cx="4341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генетические,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кормовые,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иммунологические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патологические факторы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485B37-518B-4FD1-9ABC-D5102639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7" y="1085503"/>
            <a:ext cx="6572149" cy="54371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10FE39-98C0-468D-AD95-B00FEF411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16" y="3525729"/>
            <a:ext cx="4149517" cy="30075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605E0E-8488-4737-A08A-37B5ED83668D}"/>
              </a:ext>
            </a:extLst>
          </p:cNvPr>
          <p:cNvSpPr/>
          <p:nvPr/>
        </p:nvSpPr>
        <p:spPr>
          <a:xfrm>
            <a:off x="0" y="61049"/>
            <a:ext cx="12192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6A74D-3BEE-43AD-873B-13FA0C459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3638">
            <a:off x="-258425" y="21775"/>
            <a:ext cx="2292641" cy="16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2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334D6E-DDA8-4CC3-9758-4129F056D377}"/>
              </a:ext>
            </a:extLst>
          </p:cNvPr>
          <p:cNvSpPr/>
          <p:nvPr/>
        </p:nvSpPr>
        <p:spPr>
          <a:xfrm>
            <a:off x="644370" y="635673"/>
            <a:ext cx="11619902" cy="6037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Различные генетические, кормовые, иммунологические и 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патологические факторы, тем не менее этиология задержание последа 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полной мере не установлена.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Существует четкая взаимосвязь между метаболизмом коров и их способностью к отторжению плодных оболочек. У коров с явно выраженным отрицательным энергетическим балансом после отела вероятность задержание последа составляет 80%; коровы с недостатком витамина Е в организме, также подвержены риску задержки плаценты.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Карункулы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у коров с нормальным отторжением плаценты содержат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хемотактический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фактор для лейкоцитов, который отсутствует в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карункулах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коров с задержкой плаценты. Лейкоциты и нейтрофилы у коров, имеющих задержание последа, в меньшей степени реагируют на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хемотактическую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стимуляцию, нежели у коров с нормальным отторжением плаценты.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2E700D-6BE6-4DFD-AF91-613F1EC89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4743">
            <a:off x="-137822" y="49386"/>
            <a:ext cx="2455805" cy="17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DBC85E33-A89D-47AB-B281-B7F9DCB7D0E1}"/>
              </a:ext>
            </a:extLst>
          </p:cNvPr>
          <p:cNvSpPr/>
          <p:nvPr/>
        </p:nvSpPr>
        <p:spPr>
          <a:xfrm>
            <a:off x="2333238" y="198783"/>
            <a:ext cx="3856381" cy="16300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Нарушение процесса отделения хориона от </a:t>
            </a:r>
            <a:r>
              <a:rPr lang="ru-RU" alt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карункулов</a:t>
            </a:r>
            <a:endParaRPr lang="ru-RU" altLang="ru-RU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C96D569-E4F2-4FBA-A437-F5C668B118C1}"/>
              </a:ext>
            </a:extLst>
          </p:cNvPr>
          <p:cNvSpPr/>
          <p:nvPr/>
        </p:nvSpPr>
        <p:spPr>
          <a:xfrm>
            <a:off x="8134157" y="190368"/>
            <a:ext cx="3856380" cy="16300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Нарушение выведения отделившегося последа из матки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8D2FC58-28BC-47C4-BADC-D9CCF684C596}"/>
              </a:ext>
            </a:extLst>
          </p:cNvPr>
          <p:cNvSpPr/>
          <p:nvPr/>
        </p:nvSpPr>
        <p:spPr>
          <a:xfrm>
            <a:off x="204596" y="2619176"/>
            <a:ext cx="3001202" cy="14179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атония и гипотония матки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4D3F57B-B056-4536-BB00-88787F282059}"/>
              </a:ext>
            </a:extLst>
          </p:cNvPr>
          <p:cNvSpPr/>
          <p:nvPr/>
        </p:nvSpPr>
        <p:spPr>
          <a:xfrm>
            <a:off x="4023540" y="2507974"/>
            <a:ext cx="3144077" cy="13384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сращение ворсинок хориона с </a:t>
            </a:r>
            <a:r>
              <a:rPr lang="ru-RU" alt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карункулами</a:t>
            </a:r>
            <a:endParaRPr lang="ru-RU" altLang="ru-RU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ACC63ED-F5C1-4886-AAE5-8D100C385CC9}"/>
              </a:ext>
            </a:extLst>
          </p:cNvPr>
          <p:cNvSpPr/>
          <p:nvPr/>
        </p:nvSpPr>
        <p:spPr>
          <a:xfrm>
            <a:off x="8560904" y="2507974"/>
            <a:ext cx="2961861" cy="13384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механические препятствия</a:t>
            </a:r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:a16="http://schemas.microsoft.com/office/drawing/2014/main" id="{B1246A13-64D6-4C1C-89A7-574108ACB4D3}"/>
              </a:ext>
            </a:extLst>
          </p:cNvPr>
          <p:cNvSpPr/>
          <p:nvPr/>
        </p:nvSpPr>
        <p:spPr>
          <a:xfrm>
            <a:off x="1575215" y="1291822"/>
            <a:ext cx="731520" cy="1216152"/>
          </a:xfrm>
          <a:prstGeom prst="curved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лево 12">
            <a:extLst>
              <a:ext uri="{FF2B5EF4-FFF2-40B4-BE49-F238E27FC236}">
                <a16:creationId xmlns:a16="http://schemas.microsoft.com/office/drawing/2014/main" id="{6C1EE296-709D-4179-8B91-E3342E4025EA}"/>
              </a:ext>
            </a:extLst>
          </p:cNvPr>
          <p:cNvSpPr/>
          <p:nvPr/>
        </p:nvSpPr>
        <p:spPr>
          <a:xfrm>
            <a:off x="6436097" y="1212309"/>
            <a:ext cx="731520" cy="1216152"/>
          </a:xfrm>
          <a:prstGeom prst="curvedLef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изогнутая вправо 13">
            <a:extLst>
              <a:ext uri="{FF2B5EF4-FFF2-40B4-BE49-F238E27FC236}">
                <a16:creationId xmlns:a16="http://schemas.microsoft.com/office/drawing/2014/main" id="{B509E19C-18B0-4AE6-92BA-E294880E35AD}"/>
              </a:ext>
            </a:extLst>
          </p:cNvPr>
          <p:cNvSpPr/>
          <p:nvPr/>
        </p:nvSpPr>
        <p:spPr>
          <a:xfrm>
            <a:off x="7641201" y="1708097"/>
            <a:ext cx="731520" cy="1216152"/>
          </a:xfrm>
          <a:prstGeom prst="curved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F1F72BD6-DE87-4263-95B5-1B1D531D2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96" y="4492865"/>
            <a:ext cx="323656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alt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алиментарные факторы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отсутствие моциона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болезни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растяжение матки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трудные роды</a:t>
            </a:r>
          </a:p>
        </p:txBody>
      </p:sp>
      <p:sp>
        <p:nvSpPr>
          <p:cNvPr id="16" name="TextBox 44">
            <a:extLst>
              <a:ext uri="{FF2B5EF4-FFF2-40B4-BE49-F238E27FC236}">
                <a16:creationId xmlns:a16="http://schemas.microsoft.com/office/drawing/2014/main" id="{2DC63AE6-FE7E-4C9C-B218-583407470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1" y="4446104"/>
            <a:ext cx="33175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инфекционные болезни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кормовые интоксикации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b="1" i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отек оболочек</a:t>
            </a:r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9D75BE03-A38E-4F4B-BB16-39334903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57" y="4231255"/>
            <a:ext cx="388387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сужение влагалища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инвагинация рога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скручивание матки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обвивание вокруг  </a:t>
            </a:r>
            <a:r>
              <a:rPr lang="ru-RU" altLang="ru-RU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карункула</a:t>
            </a:r>
            <a:endParaRPr lang="ru-RU" altLang="ru-RU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ущемление в небеременном роге</a:t>
            </a:r>
          </a:p>
          <a:p>
            <a:pPr eaLnBrk="1" hangingPunct="1"/>
            <a:endParaRPr lang="ru-RU" altLang="ru-RU" sz="1600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87D2A3-EBF5-4833-91BE-9FBD36B12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317">
            <a:off x="-251640" y="-64158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2639B-D851-4A13-88DD-91BEC4B5D9AF}"/>
              </a:ext>
            </a:extLst>
          </p:cNvPr>
          <p:cNvSpPr txBox="1"/>
          <p:nvPr/>
        </p:nvSpPr>
        <p:spPr>
          <a:xfrm>
            <a:off x="200025" y="395610"/>
            <a:ext cx="1179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5193FA-3635-4684-95E4-7BDD4B5E800A}"/>
              </a:ext>
            </a:extLst>
          </p:cNvPr>
          <p:cNvSpPr/>
          <p:nvPr/>
        </p:nvSpPr>
        <p:spPr>
          <a:xfrm>
            <a:off x="3883843" y="2072144"/>
            <a:ext cx="7802602" cy="419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0" dirty="0">
                <a:solidFill>
                  <a:schemeClr val="tx2">
                    <a:lumMod val="10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Заметить остатки последа довольно просто — чаще всего красные, серо-красные бугристые плодные оболочки свисают из детородных органов коровы иногда вплоть до скакательных суставов. Либо же послед можно заметить в полости матки при исследовании родовых путей. Чтобы установить проблему, необходимо тщательно осматривать особь в первые часы после родов. Для диагностики проводят пальпацию матки, влагалища, исследуют выделившуюся плаценту.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3" descr="clip_image004.jpg">
            <a:extLst>
              <a:ext uri="{FF2B5EF4-FFF2-40B4-BE49-F238E27FC236}">
                <a16:creationId xmlns:a16="http://schemas.microsoft.com/office/drawing/2014/main" id="{E91AF968-72C9-4622-BBE4-FF581D747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35" y="1876425"/>
            <a:ext cx="3431161" cy="4660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1EE81A-9EE3-4C0F-8FE5-4DD08E7CC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317">
            <a:off x="-231104" y="10808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7605F-EF67-42D0-911C-EE99BB916F21}"/>
              </a:ext>
            </a:extLst>
          </p:cNvPr>
          <p:cNvSpPr txBox="1"/>
          <p:nvPr/>
        </p:nvSpPr>
        <p:spPr>
          <a:xfrm>
            <a:off x="1946483" y="330537"/>
            <a:ext cx="829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</a:p>
        </p:txBody>
      </p:sp>
      <p:pic>
        <p:nvPicPr>
          <p:cNvPr id="6" name="Picture 7" descr="2">
            <a:extLst>
              <a:ext uri="{FF2B5EF4-FFF2-40B4-BE49-F238E27FC236}">
                <a16:creationId xmlns:a16="http://schemas.microsoft.com/office/drawing/2014/main" id="{D1ABA0C6-7A06-42B7-9828-FC6AEADB0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35" y="1860099"/>
            <a:ext cx="9888930" cy="466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AF01E4-F885-4313-81FE-606F1114B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26328" y="13534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8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F3EAA6-96C1-415A-B5BD-30AD9A362C24}"/>
              </a:ext>
            </a:extLst>
          </p:cNvPr>
          <p:cNvSpPr txBox="1"/>
          <p:nvPr/>
        </p:nvSpPr>
        <p:spPr>
          <a:xfrm>
            <a:off x="2098873" y="249308"/>
            <a:ext cx="8299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метод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0CF16F-1475-48DC-8551-6B688B8786FD}"/>
              </a:ext>
            </a:extLst>
          </p:cNvPr>
          <p:cNvSpPr/>
          <p:nvPr/>
        </p:nvSpPr>
        <p:spPr>
          <a:xfrm>
            <a:off x="508197" y="3039897"/>
            <a:ext cx="5966318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Сначала проводится инъекция, активизирует моторику матки и создает благоприятные условия для свободного доступа рукой к любому </a:t>
            </a:r>
            <a:r>
              <a:rPr lang="ru-RU" sz="2000" b="1" dirty="0" err="1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карункулы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(включая последний), на которых задерживается помет. </a:t>
            </a:r>
          </a:p>
        </p:txBody>
      </p:sp>
      <p:pic>
        <p:nvPicPr>
          <p:cNvPr id="6" name="Picture 7" descr="8">
            <a:extLst>
              <a:ext uri="{FF2B5EF4-FFF2-40B4-BE49-F238E27FC236}">
                <a16:creationId xmlns:a16="http://schemas.microsoft.com/office/drawing/2014/main" id="{D0329678-2670-4EDF-8E02-53D7CD0A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89" y="2105025"/>
            <a:ext cx="4867296" cy="450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852839-1A53-4FF7-A0CD-54E844150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889">
            <a:off x="-126328" y="135347"/>
            <a:ext cx="2240376" cy="1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2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Другая 1">
      <a:dk1>
        <a:srgbClr val="93DAFA"/>
      </a:dk1>
      <a:lt1>
        <a:srgbClr val="F2F2F2"/>
      </a:lt1>
      <a:dk2>
        <a:srgbClr val="93DAFA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784</TotalTime>
  <Words>940</Words>
  <Application>Microsoft Office PowerPoint</Application>
  <PresentationFormat>Широкоэкранный</PresentationFormat>
  <Paragraphs>110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Corbel</vt:lpstr>
      <vt:lpstr>Times New Roman</vt:lpstr>
      <vt:lpstr>Trebuchet MS</vt:lpstr>
      <vt:lpstr>Wingdings</vt:lpstr>
      <vt:lpstr>Окаймление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 Специалист</dc:creator>
  <cp:lastModifiedBy>А Специалист</cp:lastModifiedBy>
  <cp:revision>53</cp:revision>
  <dcterms:created xsi:type="dcterms:W3CDTF">2024-02-14T23:07:31Z</dcterms:created>
  <dcterms:modified xsi:type="dcterms:W3CDTF">2024-02-20T04:12:22Z</dcterms:modified>
</cp:coreProperties>
</file>